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7" r:id="rId2"/>
    <p:sldId id="266" r:id="rId3"/>
    <p:sldId id="261" r:id="rId4"/>
    <p:sldId id="258" r:id="rId5"/>
    <p:sldId id="272" r:id="rId6"/>
    <p:sldId id="259" r:id="rId7"/>
    <p:sldId id="262" r:id="rId8"/>
    <p:sldId id="263" r:id="rId9"/>
    <p:sldId id="264" r:id="rId10"/>
    <p:sldId id="268" r:id="rId11"/>
    <p:sldId id="265" r:id="rId12"/>
    <p:sldId id="270" r:id="rId13"/>
    <p:sldId id="271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_rok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_rok_programu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_rok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Hárok1!$C$3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81597731387635"/>
                  <c:y val="-0.226851851851851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6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r>
                      <a:rPr lang="en-US" sz="1800" b="1">
                        <a:ln>
                          <a:solidFill>
                            <a:schemeClr val="bg1"/>
                          </a:solidFill>
                        </a:ln>
                        <a:latin typeface="Book Antiqua" panose="02040602050305030304" pitchFamily="18" charset="0"/>
                      </a:rPr>
                      <a:t>áno</a:t>
                    </a:r>
                  </a:p>
                  <a:p>
                    <a:pPr>
                      <a:defRPr sz="1800">
                        <a:ln>
                          <a:solidFill>
                            <a:schemeClr val="bg1"/>
                          </a:solidFill>
                        </a:ln>
                        <a:latin typeface="Book Antiqua" panose="02040602050305030304" pitchFamily="18" charset="0"/>
                      </a:defRPr>
                    </a:pPr>
                    <a:r>
                      <a:rPr lang="en-US" sz="1800" b="1">
                        <a:ln>
                          <a:solidFill>
                            <a:schemeClr val="bg1"/>
                          </a:solidFill>
                        </a:ln>
                        <a:latin typeface="Book Antiqua" panose="02040602050305030304" pitchFamily="18" charset="0"/>
                      </a:rPr>
                      <a:t>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accent6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70C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r>
                      <a:rPr lang="en-US" sz="2000" b="1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70C0"/>
                        </a:solidFill>
                        <a:latin typeface="Book Antiqua" panose="02040602050305030304" pitchFamily="18" charset="0"/>
                      </a:rPr>
                      <a:t>nie</a:t>
                    </a:r>
                  </a:p>
                  <a:p>
                    <a:pPr>
                      <a:defRPr sz="200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70C0"/>
                        </a:solidFill>
                        <a:latin typeface="Book Antiqua" panose="02040602050305030304" pitchFamily="18" charset="0"/>
                      </a:defRPr>
                    </a:pPr>
                    <a:r>
                      <a:rPr lang="en-US" sz="2000" b="1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70C0"/>
                        </a:solidFill>
                        <a:latin typeface="Book Antiqua" panose="02040602050305030304" pitchFamily="18" charset="0"/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ln>
                        <a:solidFill>
                          <a:schemeClr val="bg1"/>
                        </a:solidFill>
                      </a:ln>
                      <a:solidFill>
                        <a:srgbClr val="0070C0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ln>
                      <a:solidFill>
                        <a:schemeClr val="bg1"/>
                      </a:solidFill>
                    </a:ln>
                    <a:solidFill>
                      <a:schemeClr val="accent6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Hárok1!$B$4:$B$6</c:f>
              <c:strCache>
                <c:ptCount val="3"/>
                <c:pt idx="0">
                  <c:v>áno</c:v>
                </c:pt>
                <c:pt idx="1">
                  <c:v>nie</c:v>
                </c:pt>
                <c:pt idx="2">
                  <c:v>neviem</c:v>
                </c:pt>
              </c:strCache>
            </c:strRef>
          </c:cat>
          <c:val>
            <c:numRef>
              <c:f>Hárok1!$C$4:$C$6</c:f>
              <c:numCache>
                <c:formatCode>General</c:formatCode>
                <c:ptCount val="3"/>
                <c:pt idx="0">
                  <c:v>53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Hárok1!$C$9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5725974394563028"/>
                  <c:y val="-0.233169934640522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598163742507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Hárok1!$B$10:$B$11</c:f>
              <c:strCache>
                <c:ptCount val="2"/>
                <c:pt idx="0">
                  <c:v>Úrad mestskej časti</c:v>
                </c:pt>
                <c:pt idx="1">
                  <c:v>Samotní občania</c:v>
                </c:pt>
              </c:strCache>
            </c:strRef>
          </c:cat>
          <c:val>
            <c:numRef>
              <c:f>Hárok1!$C$10:$C$11</c:f>
              <c:numCache>
                <c:formatCode>General</c:formatCode>
                <c:ptCount val="2"/>
                <c:pt idx="0">
                  <c:v>52</c:v>
                </c:pt>
                <c:pt idx="1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25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1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55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24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34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45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33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33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924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0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26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58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7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84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0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52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AB83-9079-417A-9656-394894305287}" type="datetimeFigureOut">
              <a:rPr lang="sk-SK" smtClean="0"/>
              <a:t>13.12.2015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F29186-C316-42E7-BCA7-5CB3A2610F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87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400" dirty="0">
                <a:solidFill>
                  <a:srgbClr val="90C226"/>
                </a:solidFill>
                <a:latin typeface="Book Antiqua" panose="02040602050305030304" pitchFamily="18" charset="0"/>
              </a:rPr>
              <a:t>Projekt</a:t>
            </a:r>
            <a:r>
              <a:rPr lang="sk-SK" dirty="0">
                <a:solidFill>
                  <a:srgbClr val="90C226"/>
                </a:solidFill>
                <a:latin typeface="Book Antiqua" panose="02040602050305030304" pitchFamily="18" charset="0"/>
              </a:rPr>
              <a:t> </a:t>
            </a:r>
            <a:br>
              <a:rPr lang="sk-SK" dirty="0">
                <a:solidFill>
                  <a:srgbClr val="90C226"/>
                </a:solidFill>
                <a:latin typeface="Book Antiqua" panose="02040602050305030304" pitchFamily="18" charset="0"/>
              </a:rPr>
            </a:br>
            <a:r>
              <a:rPr lang="sk-SK" b="1" cap="all" dirty="0">
                <a:solidFill>
                  <a:srgbClr val="90C226"/>
                </a:solidFill>
                <a:latin typeface="Book Antiqua" panose="02040602050305030304" pitchFamily="18" charset="0"/>
              </a:rPr>
              <a:t>„Uzamykateľné </a:t>
            </a:r>
            <a:r>
              <a:rPr lang="sk-SK" b="1" cap="all" dirty="0" err="1">
                <a:solidFill>
                  <a:srgbClr val="90C226"/>
                </a:solidFill>
                <a:latin typeface="Book Antiqua" panose="02040602050305030304" pitchFamily="18" charset="0"/>
              </a:rPr>
              <a:t>kontajneroviská</a:t>
            </a:r>
            <a:r>
              <a:rPr lang="sk-SK" b="1" cap="all" dirty="0">
                <a:solidFill>
                  <a:srgbClr val="90C226"/>
                </a:solidFill>
                <a:latin typeface="Book Antiqua" panose="02040602050305030304" pitchFamily="18" charset="0"/>
              </a:rPr>
              <a:t>“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2160588"/>
            <a:ext cx="4002341" cy="3881437"/>
          </a:xfrm>
        </p:spPr>
      </p:pic>
    </p:spTree>
    <p:extLst>
      <p:ext uri="{BB962C8B-B14F-4D97-AF65-F5344CB8AC3E}">
        <p14:creationId xmlns:p14="http://schemas.microsoft.com/office/powerpoint/2010/main" val="20200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b="1" cap="all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prieskumu verejnej </a:t>
            </a:r>
            <a:r>
              <a:rPr lang="sk-SK" b="1" cap="al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mienky II.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Book Antiqua" panose="02040602050305030304" pitchFamily="18" charset="0"/>
              </a:rPr>
              <a:t>Kto by mal zabezpečiť vybudovanie uzamykateľných kontajnerovísk?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798490" y="2843011"/>
          <a:ext cx="8100811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767815"/>
              </p:ext>
            </p:extLst>
          </p:nvPr>
        </p:nvGraphicFramePr>
        <p:xfrm>
          <a:off x="824247" y="2598313"/>
          <a:ext cx="8100389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9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cap="all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Vyberáme z </a:t>
            </a:r>
            <a:r>
              <a:rPr lang="sk-SK" b="1" cap="al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postrehov 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5318974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„Bolo by to vhodné niečo také uskutočniť, keďže rómski spoluobčania robia neskutočný neporiadok</a:t>
            </a:r>
            <a:r>
              <a:rPr lang="sk-SK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sz="24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„Vytvoriť, alebo presunúť tie kontajnery a uzamykateľné klietky mimo parkovísk, aby nedošlo k úbytku parkovacích miest</a:t>
            </a:r>
            <a:r>
              <a:rPr lang="sk-SK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k-SK" sz="24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„Bolo by to super, aspoň by naši čierni spoluobčania, mimochodom neplatiči ničoho, čo sem z Luníka IX chodia „nakupovať“ do kontajnerov, nerobili po okolí </a:t>
            </a:r>
            <a:r>
              <a:rPr lang="sk-SK" sz="24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bordel</a:t>
            </a: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Veľmi dobré a výhodné by bolo, keby sa to aj zrealizovalo</a:t>
            </a:r>
            <a:r>
              <a:rPr lang="sk-SK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k-SK" sz="2400" dirty="0" smtClean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„Uzamykateľné </a:t>
            </a:r>
            <a:r>
              <a:rPr lang="sk-SK" sz="24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kontajneroviská</a:t>
            </a: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 videla na Terase. Super nápad. Udržiavala by sa čistota a nevznikal neporiadok po niektorých našich spoluobčanoch, ktorí robia v kontajneroch „pravidelnú inventúru“.“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23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cap="all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Vyberáme z </a:t>
            </a:r>
            <a:r>
              <a:rPr lang="sk-SK" b="1" cap="al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postrehov II.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5318974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„Pripomienky nemám, budem rada, ak sa to uskutoční, pretože už sa nemôžem pozerať na ten </a:t>
            </a:r>
            <a:r>
              <a:rPr lang="sk-SK" sz="20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bordel</a:t>
            </a: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čo je okolo nich a každý vie, prečo to je tak</a:t>
            </a:r>
            <a:r>
              <a:rPr lang="sk-SK" sz="20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sz="2000" dirty="0" smtClean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„Veľmi dobré skúsenosti majú s uzamykateľnými </a:t>
            </a:r>
            <a:r>
              <a:rPr lang="sk-SK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kontajneroviskami</a:t>
            </a: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v MČ Košice – Západ – hlavne väčší poriadok</a:t>
            </a:r>
            <a:r>
              <a:rPr lang="sk-SK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„Pri väčšine smetiakov už existuje časť klietky, stačí len pospájať a bude to</a:t>
            </a:r>
            <a:r>
              <a:rPr lang="sk-SK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.“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„Odstránilo by to neporiadok a hlavne prístup rómskych spoluobčanov, ktorí vytvárajú neporiadok.“ </a:t>
            </a:r>
            <a:endParaRPr lang="sk-SK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„Už dávno na tom </a:t>
            </a:r>
            <a:r>
              <a:rPr lang="sk-SK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trebalo</a:t>
            </a:r>
            <a:r>
              <a:rPr lang="sk-SK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zapracovať, netiahli by sa nám tu hordy spoluobčanov. VKK sú tiež len zdrojom neporiadku naokolo.“ 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8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cap="all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Vyberáme z </a:t>
            </a:r>
            <a:r>
              <a:rPr lang="sk-SK" b="1" cap="al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postrehov III.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318974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„Môžem len povedať, že sa mi táto myšlienka páči, nakoľko to poznám, lebo na Tatranskej ulici to majú už nejaký čas. Kým to nemali, mali tam neskutočný neporiadok, výkaly a neskutočný smrad a teraz je to neporovnateľné. Na KVP, keď vidím niekoľkokrát za deň poprezerajú tie kontajnery a každý z nich niečo vyhodí na zem a nechá tak, tak to je na porazenie a preto veľmi schvaľujem tento projekt a zároveň držím palce.“ 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„Postaviť z panciera, aby to naši </a:t>
            </a:r>
            <a:r>
              <a:rPr lang="sk-SK" sz="16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separátori</a:t>
            </a: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L9 a ďalších osád do pár mesiacov nerozbili</a:t>
            </a:r>
            <a:r>
              <a:rPr lang="sk-SK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sk-SK" sz="1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„Nech sú čo najskôr, až vtedy tu bude konečne poriadok a nebudú sa tu po celom sídlisku kočovať naši „spoluobčania“.“ </a:t>
            </a: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„Áno, už toho mám dosť toho </a:t>
            </a:r>
            <a:r>
              <a:rPr lang="sk-SK" sz="16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bordelu</a:t>
            </a: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okolo košov, cigáni sa hrabú v nich a narobia </a:t>
            </a:r>
            <a:r>
              <a:rPr lang="sk-SK" sz="16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svinčík</a:t>
            </a: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okolo kontajnerov. Zamykať určite áno</a:t>
            </a:r>
            <a:r>
              <a:rPr lang="sk-SK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!!!!!!!!!!!!!!!!“</a:t>
            </a:r>
            <a:endParaRPr lang="sk-SK" sz="1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k-SK" sz="1600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Kontajneroviská</a:t>
            </a:r>
            <a:r>
              <a:rPr lang="sk-SK" sz="1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vybudovať na stranách blokov, kde neprekážajú parkovacím miestam. Vytvoriť projekt umiestnenia košov. Osobne si myslím, že keby kontajnery boli sústredené pre viac brán na jednom mieste a nie že pri každej 4 bráne zaberajú minimálne 2 až 4 parkovacie miesta. Samozrejme, je na mieste zamyslieť sa nad kombinovaným riešením klietkových kontajnerov a tam, kde to nejde použiť, kontajnery, ktoré sa zabudovávajú do zeme a majú väčšiu kapacitu, samozrejme, tiež uzamykateľné.“ </a:t>
            </a:r>
          </a:p>
        </p:txBody>
      </p:sp>
    </p:spTree>
    <p:extLst>
      <p:ext uri="{BB962C8B-B14F-4D97-AF65-F5344CB8AC3E}">
        <p14:creationId xmlns:p14="http://schemas.microsoft.com/office/powerpoint/2010/main" val="35698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ook Antiqua" panose="02040602050305030304" pitchFamily="18" charset="0"/>
              </a:rPr>
              <a:t>Ďakujeme za pozornosť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KVP </a:t>
            </a:r>
            <a:r>
              <a:rPr lang="sk-SK" sz="40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Reprezent</a:t>
            </a:r>
            <a:endParaRPr lang="sk-SK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400" b="1" cap="all" dirty="0">
                <a:solidFill>
                  <a:prstClr val="black"/>
                </a:solidFill>
                <a:latin typeface="Book Antiqua" panose="02040602050305030304" pitchFamily="18" charset="0"/>
              </a:rPr>
              <a:t>Súčasný stav</a:t>
            </a:r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924209"/>
            <a:ext cx="4513262" cy="2707957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07000"/>
              </a:lnSpc>
            </a:pPr>
            <a:endParaRPr lang="sk-SK" sz="2000" dirty="0" smtClean="0">
              <a:solidFill>
                <a:prstClr val="black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k-SK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dzrkadľuje</a:t>
            </a:r>
          </a:p>
          <a:p>
            <a:pPr lvl="0" algn="just">
              <a:lnSpc>
                <a:spcPct val="107000"/>
              </a:lnSpc>
            </a:pPr>
            <a:endParaRPr lang="sk-SK" sz="24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zvyšujúcu sa produkciu odpadu vo </a:t>
            </a:r>
            <a:r>
              <a:rPr lang="sk-SK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všeobecnosti</a:t>
            </a:r>
          </a:p>
          <a:p>
            <a:pPr lvl="0" algn="just">
              <a:lnSpc>
                <a:spcPct val="107000"/>
              </a:lnSpc>
            </a:pPr>
            <a:endParaRPr lang="sk-SK" sz="24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nevyhovujúci stav okolo kontajnerových státí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01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cap="all" dirty="0">
                <a:solidFill>
                  <a:prstClr val="black"/>
                </a:solidFill>
                <a:latin typeface="Book Antiqua" panose="02040602050305030304" pitchFamily="18" charset="0"/>
              </a:rPr>
              <a:t>Čo navrhujeme?</a:t>
            </a:r>
            <a:endParaRPr lang="sk-SK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projekt, ktorý je vhodné (a potrebné) riešiť v niekoľkých 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etapách v rámci volebného obdobia/volebných období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sk-SK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vytvorenie „komparatívnej mapy“ 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súčasného stavu a navrhovaného riešenia (elaborát umiestnenia uzamykateľných kontajnerov v rámci jednotlivých volebných 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obvodov)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sk-SK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vytypovať 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miesto na realizáciu pilotného projektu: </a:t>
            </a:r>
            <a:r>
              <a:rPr lang="sk-SK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Stierova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ulica a </a:t>
            </a:r>
            <a:r>
              <a:rPr lang="sk-SK" dirty="0" err="1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Húskova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ulica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sk-SK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yčíslenie finančných nákladov </a:t>
            </a:r>
            <a:r>
              <a:rPr lang="sk-SK" sz="22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(vrátane projektovej dokumentácie)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6 500 EUR</a:t>
            </a:r>
            <a:endParaRPr lang="sk-SK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77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cap="all" dirty="0" smtClean="0">
                <a:latin typeface="Book Antiqua" panose="02040602050305030304" pitchFamily="18" charset="0"/>
              </a:rPr>
              <a:t>Čo navrhujeme</a:t>
            </a:r>
            <a:r>
              <a:rPr lang="sk-SK" b="1" cap="all" dirty="0" smtClean="0">
                <a:latin typeface="Book Antiqua" panose="02040602050305030304" pitchFamily="18" charset="0"/>
              </a:rPr>
              <a:t>? I. 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2196306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33249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cap="all" dirty="0" smtClean="0">
                <a:latin typeface="Book Antiqua" panose="02040602050305030304" pitchFamily="18" charset="0"/>
              </a:rPr>
              <a:t>Čo navrhujeme? </a:t>
            </a:r>
            <a:r>
              <a:rPr lang="sk-SK" b="1" cap="all" dirty="0" smtClean="0">
                <a:latin typeface="Book Antiqua" panose="02040602050305030304" pitchFamily="18" charset="0"/>
              </a:rPr>
              <a:t>II.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438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cap="all" dirty="0">
                <a:solidFill>
                  <a:prstClr val="black"/>
                </a:solidFill>
                <a:latin typeface="Book Antiqua" panose="02040602050305030304" pitchFamily="18" charset="0"/>
              </a:rPr>
              <a:t>Čo navrhujeme</a:t>
            </a:r>
            <a:r>
              <a:rPr lang="sk-SK" b="1" cap="all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? III.</a:t>
            </a:r>
            <a:endParaRPr lang="sk-SK" cap="all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0529"/>
            <a:ext cx="4184650" cy="3141555"/>
          </a:xfrm>
        </p:spPr>
      </p:pic>
    </p:spTree>
    <p:extLst>
      <p:ext uri="{BB962C8B-B14F-4D97-AF65-F5344CB8AC3E}">
        <p14:creationId xmlns:p14="http://schemas.microsoft.com/office/powerpoint/2010/main" val="24256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>
                <a:latin typeface="Book Antiqua" panose="02040602050305030304" pitchFamily="18" charset="0"/>
              </a:rPr>
              <a:t>Výhody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estetický 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vzhľad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čistota okolo kontajnerových státí (zdravotné a hygienické hľadisko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obmedzenie prístupu lokálnych „vyberačov odpadkov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prístup bude len pre obyvateľov 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MČ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zvýšenie povedomia obyvateľstva v oblasti environmentálnej 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výchovy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skúsenosti iných 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samospráv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vytvorenie nových parkovacích miest bez dodatočných nákladov (premiestneným/spojením kontajnerových státí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doposiaľ existujúcich návrhov jeden z finančne menej náročných riešení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3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>
                <a:latin typeface="Book Antiqua" panose="02040602050305030304" pitchFamily="18" charset="0"/>
              </a:rPr>
              <a:t>Nevýhody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rvotné investičné náklady na realizáciu projektu (možná eliminácia využitím už existujúcich kontajnerových klietok)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sk-SK" sz="2600" dirty="0" smtClean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eakcie na </a:t>
            </a:r>
            <a:r>
              <a:rPr lang="sk-SK" sz="2600" dirty="0" err="1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novorozloženie</a:t>
            </a: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kontajnerových státí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26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?</a:t>
            </a:r>
            <a:endParaRPr lang="sk-SK" sz="26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37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b="1" cap="all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prieskumu verejnej </a:t>
            </a:r>
            <a:r>
              <a:rPr lang="sk-SK" b="1" cap="al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mienky I.</a:t>
            </a:r>
            <a:endParaRPr lang="sk-SK" b="1" cap="all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Ste 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</a:rPr>
              <a:t>za 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uzamykanie kontajnerových </a:t>
            </a:r>
            <a:r>
              <a:rPr lang="sk-SK" dirty="0">
                <a:solidFill>
                  <a:schemeClr val="tx1"/>
                </a:solidFill>
                <a:latin typeface="Book Antiqua" panose="02040602050305030304" pitchFamily="18" charset="0"/>
              </a:rPr>
              <a:t>státí na území MČ Košice - Sídlisko </a:t>
            </a:r>
            <a:r>
              <a:rPr lang="sk-SK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KVP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132339"/>
              </p:ext>
            </p:extLst>
          </p:nvPr>
        </p:nvGraphicFramePr>
        <p:xfrm>
          <a:off x="806123" y="2624071"/>
          <a:ext cx="8100811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587</Words>
  <Application>Microsoft Office PowerPoint</Application>
  <PresentationFormat>Širokouhlá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Trebuchet MS</vt:lpstr>
      <vt:lpstr>Wingdings 3</vt:lpstr>
      <vt:lpstr>Fazeta</vt:lpstr>
      <vt:lpstr>Projekt  „Uzamykateľné kontajneroviská“</vt:lpstr>
      <vt:lpstr>Súčasný stav</vt:lpstr>
      <vt:lpstr>Čo navrhujeme?</vt:lpstr>
      <vt:lpstr>Čo navrhujeme? I. </vt:lpstr>
      <vt:lpstr>Čo navrhujeme? II.</vt:lpstr>
      <vt:lpstr>Čo navrhujeme? III.</vt:lpstr>
      <vt:lpstr>Výhody</vt:lpstr>
      <vt:lpstr>Nevýhody</vt:lpstr>
      <vt:lpstr>Výsledky prieskumu verejnej mienky I.</vt:lpstr>
      <vt:lpstr>Výsledky prieskumu verejnej mienky II.</vt:lpstr>
      <vt:lpstr>Vyberáme z postrehov I.</vt:lpstr>
      <vt:lpstr>Vyberáme z postrehov II.</vt:lpstr>
      <vt:lpstr>Vyberáme z postrehov III.</vt:lpstr>
      <vt:lpstr>Ďakujeme za pozornosť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„Uzamykateľné kontajneroviská“</dc:title>
  <dc:creator>Marián Horenský</dc:creator>
  <cp:lastModifiedBy>Marián Horenský</cp:lastModifiedBy>
  <cp:revision>16</cp:revision>
  <dcterms:created xsi:type="dcterms:W3CDTF">2015-11-14T16:08:11Z</dcterms:created>
  <dcterms:modified xsi:type="dcterms:W3CDTF">2015-12-13T00:51:06Z</dcterms:modified>
</cp:coreProperties>
</file>